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18"/>
  </p:notesMasterIdLst>
  <p:sldIdLst>
    <p:sldId id="325" r:id="rId2"/>
    <p:sldId id="311" r:id="rId3"/>
    <p:sldId id="312" r:id="rId4"/>
    <p:sldId id="298" r:id="rId5"/>
    <p:sldId id="337" r:id="rId6"/>
    <p:sldId id="327" r:id="rId7"/>
    <p:sldId id="330" r:id="rId8"/>
    <p:sldId id="335" r:id="rId9"/>
    <p:sldId id="332" r:id="rId10"/>
    <p:sldId id="334" r:id="rId11"/>
    <p:sldId id="333" r:id="rId12"/>
    <p:sldId id="336" r:id="rId13"/>
    <p:sldId id="340" r:id="rId14"/>
    <p:sldId id="274" r:id="rId15"/>
    <p:sldId id="303" r:id="rId16"/>
    <p:sldId id="30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AA3F3C"/>
    <a:srgbClr val="760000"/>
    <a:srgbClr val="990033"/>
    <a:srgbClr val="000099"/>
    <a:srgbClr val="9E2600"/>
    <a:srgbClr val="333399"/>
    <a:srgbClr val="C14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F4A33E9-4097-4EFC-A8F5-555947231CA4}" type="datetimeFigureOut">
              <a:rPr lang="ru-RU"/>
              <a:pPr>
                <a:defRPr/>
              </a:pPr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FC6C66-5934-4DC9-8D59-853B7001B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2608-CB6C-4AF9-BF36-513251A97816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91EACF-C58F-49D7-9F56-0BD76BBB77E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59909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68E1-9B02-403E-B89C-81F07D645DA4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F2A07-A30C-49CA-B8F7-1BE9F9F4E89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400952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08211-C7DC-4000-A87A-5F02364203C6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4A7AE-2BC3-4A5A-90D9-4E3826980FE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6833397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2088-3B15-4953-8464-D684B1D74859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AB34-8048-41D5-A997-D15AFE7FE3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65689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01B2B-88BC-44EE-BE83-F19D47717B75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707C2-05B5-4D02-99E2-2CD68DD3547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67984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8592-395C-4D80-B3C1-649D1175AA8A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988E0-F91D-4624-93F0-E0D55FC845A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253555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883844-E44C-407E-8062-0EA407042335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93F43F-24FA-4835-B676-6A8CA48641DF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5179894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911A0-357D-4DD0-AF8D-BF464EE763DF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6242-5F4E-4A63-AA77-22B98197FA3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577828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D0F2-2C0F-4D1E-87C0-FEF4DDE3273E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4B8CB-1D46-4CE5-B53A-48947A2885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210279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43A0-4929-4884-BA2B-C2D19504F93A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12CA-976D-43E4-844F-31E344D4F4D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076178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14360-2D3E-4EC6-8FC2-241C7219FB8E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78E51-61F0-4F9A-B850-E2BDE625340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473990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25CB8620-8B84-456B-8DFB-0C6926CFF39B}" type="datetimeFigureOut">
              <a:rPr lang="ru-RU"/>
              <a:pPr>
                <a:defRPr/>
              </a:pPr>
              <a:t>17.04.2020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D0304E35-49F6-4017-A792-0DD7587A1D1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67" r:id="rId2"/>
    <p:sldLayoutId id="2147484568" r:id="rId3"/>
    <p:sldLayoutId id="2147484569" r:id="rId4"/>
    <p:sldLayoutId id="2147484576" r:id="rId5"/>
    <p:sldLayoutId id="2147484577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ransition spd="slow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anose="02040502050405020303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zhdyreva.ucoz.ro/" TargetMode="Externa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://zhdyreva.ucoz.ro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4598102" y="4382619"/>
            <a:ext cx="4204586" cy="20864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учитель начальных классов</a:t>
            </a:r>
            <a:b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высшей квалификационной категории </a:t>
            </a:r>
            <a:b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стаж  </a:t>
            </a: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работы –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32 года</a:t>
            </a:r>
          </a:p>
          <a:p>
            <a:pPr>
              <a:defRPr/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ГБОУ ООШ № 15 </a:t>
            </a:r>
          </a:p>
          <a:p>
            <a:pPr>
              <a:defRPr/>
            </a:pP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г. Новокуйбышевска</a:t>
            </a:r>
          </a:p>
          <a:p>
            <a:pPr>
              <a:defRPr/>
            </a:pPr>
            <a:endParaRPr lang="ru-RU" sz="3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57816" y="545904"/>
            <a:ext cx="6244872" cy="2005108"/>
            <a:chOff x="690439" y="179234"/>
            <a:chExt cx="5946601" cy="73988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Заголовок 4"/>
            <p:cNvSpPr txBox="1">
              <a:spLocks/>
            </p:cNvSpPr>
            <p:nvPr/>
          </p:nvSpPr>
          <p:spPr>
            <a:xfrm>
              <a:off x="690439" y="204849"/>
              <a:ext cx="5926244" cy="7142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ru-RU" sz="1400" dirty="0">
                <a:solidFill>
                  <a:srgbClr val="002060"/>
                </a:solidFill>
                <a:latin typeface="Georgia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10796" y="179234"/>
              <a:ext cx="5926244" cy="71548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endParaRPr lang="ru-RU" sz="2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endParaRPr>
            </a:p>
            <a:p>
              <a:pPr algn="ctr">
                <a:defRPr/>
              </a:pPr>
              <a:endParaRPr lang="ru-RU" sz="2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endParaRPr>
            </a:p>
            <a:p>
              <a:pPr algn="ctr">
                <a:defRPr/>
              </a:pPr>
              <a:r>
                <a:rPr lang="ru-RU" sz="2400" b="1" cap="all" dirty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  <a:latin typeface="Georgia" pitchFamily="18" charset="0"/>
                </a:rPr>
                <a:t>Результаты </a:t>
              </a:r>
              <a:r>
                <a:rPr lang="ru-RU" sz="2400" b="1" cap="all" dirty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  <a:latin typeface="Georgia" pitchFamily="18" charset="0"/>
                </a:rPr>
                <a:t>педагогической ДЕЯТЕЛЬНОСТИ </a:t>
              </a:r>
              <a:endParaRPr lang="ru-RU" sz="2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endParaRPr>
            </a:p>
            <a:p>
              <a:pPr algn="ctr">
                <a:defRPr/>
              </a:pPr>
              <a:endParaRPr lang="ru-RU" sz="2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36825" y="2789238"/>
            <a:ext cx="6192838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Ждырева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Лариса Александровна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127" name="Picture 2" descr="C:\Users\Ждырёва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31813"/>
            <a:ext cx="1982788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386763" y="100013"/>
            <a:ext cx="415925" cy="35083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099283"/>
            <a:ext cx="1992155" cy="1245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 descr="G:\1. ЛОКАЛЬНЫЙ ДИСК\Фото Школа\Выпуск 2012-16 г\2.  1 класс\12. Урок математики\DSC03220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2165468" y="5038408"/>
            <a:ext cx="2023464" cy="1430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322263" y="620713"/>
            <a:ext cx="85963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Авторская программа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внеурочной деятельности «Почемучка»</a:t>
            </a:r>
            <a:endParaRPr lang="ru-RU" altLang="ru-RU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C:\Users\Ждырёва\Desktop\Диплом СИПКР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232275"/>
            <a:ext cx="15922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0" name="Объект 3"/>
          <p:cNvGraphicFramePr>
            <a:graphicFrameLocks noChangeAspect="1"/>
          </p:cNvGraphicFramePr>
          <p:nvPr/>
        </p:nvGraphicFramePr>
        <p:xfrm>
          <a:off x="3684588" y="1866900"/>
          <a:ext cx="161607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Acrobat Document" r:id="rId4" imgW="4533711" imgH="6415997" progId="AcroExch.Document.7">
                  <p:embed/>
                </p:oleObj>
              </mc:Choice>
              <mc:Fallback>
                <p:oleObj name="Acrobat Document" r:id="rId4" imgW="4533711" imgH="6415997" progId="AcroExch.Document.7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1866900"/>
                        <a:ext cx="1616075" cy="227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1" name="Picture 3" descr="C:\Users\Ждырёва\Desktop\1. ПНПО - 2017\7. Непрерывность профессионального развития учителя\7.1\Пед калейд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81">
            <a:off x="5880100" y="2238375"/>
            <a:ext cx="2776538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G:\Мои КОНКУРСЫ И выступления\1. Учительница первая моя\Программа внеурочной деятельности\О публикации\Внекл. работ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6535">
            <a:off x="547688" y="2252663"/>
            <a:ext cx="2611437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 txBox="1">
            <a:spLocks/>
          </p:cNvSpPr>
          <p:nvPr/>
        </p:nvSpPr>
        <p:spPr bwMode="auto">
          <a:xfrm>
            <a:off x="469900" y="6921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Результаты внеурочной деятельности</a:t>
            </a:r>
            <a:endParaRPr lang="ru-RU" altLang="ru-RU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3" name="Picture 33" descr="G:\1. ЛОКАЛЬНЫЙ ДИСК\Фото Школа\Выпуск 2012-16 г\2.  1 класс\14. 19 апреля\DSC03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5534"/>
            <a:ext cx="2952328" cy="221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:\1. ЛОКАЛЬНЫЙ ДИСК\Фото Школа\Выпуск 2012-16 г\2.  1 класс\12. Урок математики\DSC03220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1187624" y="4145534"/>
            <a:ext cx="2952328" cy="221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370013"/>
          <a:ext cx="7848600" cy="2373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7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кружка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«Мир твоих интересов»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(математика)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«А» - 25ч. / 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«Почемучка»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(окружающий мир, литературное чтение)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«А» - 25ч. / 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«Инфознайка»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«А» - 25ч. / 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Научное общество «Город мастеров»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(ИЗО, технолоия)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«А» - 25ч. / 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461963" y="620713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интеллектуальной,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научно-исследовательской, творческой направленности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 descr="C:\Users\Ждырёва\Desktop\1. ПНПО - 2017\3. Высокие результаты внеурочной деятельности\3.4\Черепов 1Александр_Диплом III степени (чтение) 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865313"/>
            <a:ext cx="154146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C:\Users\Ждырёва\Desktop\1. ПНПО - 2017\3. Высокие результаты внеурочной деятельности\3.4\ул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916113"/>
            <a:ext cx="15065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Ждырёва\Desktop\1. ПНПО - 2017\3. Высокие результаты внеурочной деятельности\3.4\Зюбин 2 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365625"/>
            <a:ext cx="16319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0" name="Объект 2"/>
          <p:cNvGraphicFramePr>
            <a:graphicFrameLocks noChangeAspect="1"/>
          </p:cNvGraphicFramePr>
          <p:nvPr/>
        </p:nvGraphicFramePr>
        <p:xfrm>
          <a:off x="3832225" y="2492375"/>
          <a:ext cx="1503363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Acrobat Document" r:id="rId6" imgW="4533711" imgH="6415997" progId="AcroExch.Document.7">
                  <p:embed/>
                </p:oleObj>
              </mc:Choice>
              <mc:Fallback>
                <p:oleObj name="Acrobat Document" r:id="rId6" imgW="4533711" imgH="6415997" progId="AcroExch.Document.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2225" y="2492375"/>
                        <a:ext cx="1503363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8" descr="C:\Users\Ждырёва\Desktop\1. ПНПО - 2017\3. Высокие результаты внеурочной деятельности\3.4\Черепов Александр_Диплом III степени (Соответств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01850"/>
            <a:ext cx="14382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C:\Users\Ждырёва\Desktop\1. ПНПО - 2017\5. Создание условий для адресной работы\5.1\Сераф. чтения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714875"/>
            <a:ext cx="26352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C:\Users\Ждырёва\Desktop\1. ПНПО - 2017\4. Создание условий для социального опыта, гражданской позиции\4.3\Кузнецова 1 м. Областной конкурс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01850"/>
            <a:ext cx="15144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C:\Users\Ждырёва\Desktop\1. ПНПО - 2017\4. Создание условий для социального опыта, гражданской позиции\4.3\Гриник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4332288"/>
            <a:ext cx="16795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 txBox="1">
            <a:spLocks/>
          </p:cNvSpPr>
          <p:nvPr/>
        </p:nvSpPr>
        <p:spPr bwMode="auto">
          <a:xfrm>
            <a:off x="469900" y="6921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профессиональных конкурсах </a:t>
            </a:r>
          </a:p>
        </p:txBody>
      </p:sp>
      <p:pic>
        <p:nvPicPr>
          <p:cNvPr id="17411" name="Picture 2" descr="C:\Users\Ждырёва\Desktop\1. ПНПО - 2017\7. Непрерывность профессионального развития учителя\7.1\Пед калейд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1474788"/>
            <a:ext cx="172561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C:\Users\Ждырёва\Desktop\1. ПНПО - 2017\7. Непрерывность профессионального развития учителя\7.1\урок фгос 1 м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5900"/>
            <a:ext cx="1666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C:\Users\Ждырёва\Desktop\1. ПНПО - 2017\7. Непрерывность профессионального развития учителя\7.2\1 место Уч перв. мо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50975"/>
            <a:ext cx="17351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C:\Users\Ждырёва\Desktop\1. ПНПО - 2017\7. Непрерывность профессионального развития учителя\7.2\Информика 1 мест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522413"/>
            <a:ext cx="1690687" cy="23209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6" descr="C:\Users\Ждырёва\Desktop\1. ПНПО - 2017\7. Непрерывность профессионального развития учителя\7.1\Раст патр город 1 мест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087813"/>
            <a:ext cx="173513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C:\Users\Ждырёва\Desktop\1. ПНПО - 2017\7. Непрерывность профессионального развития учителя\7.1\100 иде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4102100"/>
            <a:ext cx="18542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C:\Users\Ждырёва\Desktop\1. ПНПО - 2017\7. Непрерывность профессионального развития учителя\7.2\Информи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6625" y="4105275"/>
            <a:ext cx="1728788" cy="244633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Ждырёва\Desktop\1. ПНПО - 2017\7. Непрерывность профессионального развития учителя\7.1\Растим патр область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087813"/>
            <a:ext cx="18256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>
            <a:spLocks noChangeArrowheads="1"/>
          </p:cNvSpPr>
          <p:nvPr/>
        </p:nvSpPr>
        <p:spPr bwMode="auto">
          <a:xfrm>
            <a:off x="2484438" y="695325"/>
            <a:ext cx="4751387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2800" dirty="0" smtClean="0"/>
          </a:p>
          <a:p>
            <a:pPr>
              <a:defRPr/>
            </a:pP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827088" y="69532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Персональный сайт «Познавай – к</a:t>
            </a:r>
            <a:r>
              <a:rPr lang="en-US" altLang="ru-RU" b="1">
                <a:solidFill>
                  <a:srgbClr val="A50021"/>
                </a:solidFill>
                <a:latin typeface="Arial" panose="020B0604020202020204" pitchFamily="34" charset="0"/>
              </a:rPr>
              <a:t>@</a:t>
            </a: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»</a:t>
            </a:r>
          </a:p>
        </p:txBody>
      </p:sp>
      <p:pic>
        <p:nvPicPr>
          <p:cNvPr id="18436" name="Picture 7" descr="C:\Users\Ждырёв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581150"/>
            <a:ext cx="71675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C:\Users\Ждырёва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36700"/>
            <a:ext cx="15446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C:\Users\Ждырёва\Desktop\Безымянный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581150"/>
            <a:ext cx="1552575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7775" y="5634038"/>
            <a:ext cx="4183063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charset="0"/>
                <a:hlinkClick r:id="rId5"/>
              </a:rPr>
              <a:t>http://zhdyreva.ucoz.ro</a:t>
            </a:r>
            <a:r>
              <a:rPr lang="en-US" dirty="0">
                <a:latin typeface="Arial" charset="0"/>
                <a:hlinkClick r:id="rId5"/>
              </a:rPr>
              <a:t>/</a:t>
            </a:r>
            <a:endParaRPr lang="ru-RU" dirty="0"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  <p:pic>
        <p:nvPicPr>
          <p:cNvPr id="19464" name="Picture 8" descr="C:\Users\Ждырёва\Desktop\Sca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487488"/>
            <a:ext cx="35353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C:\Users\Ждырёва\Desktop\1. ПНПО - 2017\7. Непрерывность профессионального развития учителя\7.2\Информик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450975"/>
            <a:ext cx="3489325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79388" y="549275"/>
            <a:ext cx="8785225" cy="1076325"/>
          </a:xfrm>
        </p:spPr>
        <p:txBody>
          <a:bodyPr/>
          <a:lstStyle/>
          <a:p>
            <a:pPr algn="ctr"/>
            <a:r>
              <a:rPr lang="ru-RU" altLang="ru-RU" sz="2800" b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Обобщение и распространение собственного педагогического опыта </a:t>
            </a:r>
          </a:p>
        </p:txBody>
      </p:sp>
      <p:pic>
        <p:nvPicPr>
          <p:cNvPr id="19459" name="Picture 4" descr="C:\Users\Ждырёва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31003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C:\Users\Ждырёва\Desktop\Рисуно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47863"/>
            <a:ext cx="39798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Ждырёва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71775"/>
            <a:ext cx="2670175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0296" y="836712"/>
            <a:ext cx="8424936" cy="954107"/>
          </a:xfrm>
          <a:prstGeom prst="rect">
            <a:avLst/>
          </a:prstGeom>
          <a:solidFill>
            <a:srgbClr val="AA3F3C"/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ru-RU" altLang="ru-RU" sz="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ru-RU" altLang="ru-RU" sz="4800" b="1" i="1" dirty="0">
                <a:solidFill>
                  <a:schemeClr val="bg1"/>
                </a:solidFill>
                <a:latin typeface="Arial" charset="0"/>
              </a:rPr>
              <a:t>Благодарю за внимание</a:t>
            </a:r>
            <a:endParaRPr lang="ru-RU" altLang="ru-RU" sz="4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0" y="2178050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i="1">
                <a:solidFill>
                  <a:srgbClr val="A50021"/>
                </a:solidFill>
                <a:latin typeface="Arial" panose="020B0604020202020204" pitchFamily="34" charset="0"/>
              </a:rPr>
              <a:t>Персональный сайт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4000" b="1">
                <a:solidFill>
                  <a:srgbClr val="002060"/>
                </a:solidFill>
                <a:latin typeface="Arial" panose="020B0604020202020204" pitchFamily="34" charset="0"/>
                <a:hlinkClick r:id="rId2"/>
              </a:rPr>
              <a:t>http://zhdyreva.ucoz.ro/</a:t>
            </a:r>
            <a:endParaRPr lang="ru-RU" altLang="ru-RU" sz="40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40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>
                <a:solidFill>
                  <a:srgbClr val="002060"/>
                </a:solidFill>
                <a:latin typeface="Arial" panose="020B0604020202020204" pitchFamily="34" charset="0"/>
              </a:rPr>
              <a:t>       </a:t>
            </a:r>
            <a:r>
              <a:rPr lang="en-US" altLang="ru-RU" sz="4000" b="1">
                <a:solidFill>
                  <a:srgbClr val="002060"/>
                </a:solidFill>
                <a:latin typeface="Arial" panose="020B0604020202020204" pitchFamily="34" charset="0"/>
              </a:rPr>
              <a:t>Zhdyreva@mail.ru</a:t>
            </a:r>
            <a:endParaRPr lang="ru-RU" altLang="ru-RU" sz="40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endParaRPr lang="ru-RU" alt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endParaRPr lang="ru-RU" altLang="ru-RU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r>
              <a:rPr lang="ru-RU" altLang="ru-RU" sz="2000" u="sng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Фотографии детей размещены с письменного разрешения родителей.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0486" name="Picture 6" descr="C:\Users\Ждырёва\Desktop\657388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89400"/>
            <a:ext cx="10810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9" y="2996953"/>
            <a:ext cx="2450925" cy="3170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47" name="Заголовок 1"/>
          <p:cNvSpPr txBox="1">
            <a:spLocks/>
          </p:cNvSpPr>
          <p:nvPr/>
        </p:nvSpPr>
        <p:spPr bwMode="auto">
          <a:xfrm>
            <a:off x="3708400" y="668338"/>
            <a:ext cx="47863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 «Школа России»</a:t>
            </a:r>
          </a:p>
        </p:txBody>
      </p:sp>
      <p:pic>
        <p:nvPicPr>
          <p:cNvPr id="6148" name="Picture 6" descr="http://www.prosv.ru/Attachment.aspx?Id=39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97013"/>
            <a:ext cx="4762500" cy="100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8" descr="http://www.prosv.ru/Attachment.aspx?Id=39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05100"/>
            <a:ext cx="4762500" cy="1019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10" descr="http://www.prosv.ru/Attachment.aspx?Id=39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3933825"/>
            <a:ext cx="4762500" cy="1019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2" descr="http://www.prosv.ru/Attachment.aspx?Id=39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5157788"/>
            <a:ext cx="4762500" cy="100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1. ЛОКАЛЬНЫЙ ДИСК\Фото Школа\Выпуск 2012-16 г\2.  1 класс\12. Урок математики\DSC03202.JPG"/>
          <p:cNvPicPr>
            <a:picLocks noChangeAspect="1" noChangeArrowheads="1"/>
          </p:cNvPicPr>
          <p:nvPr/>
        </p:nvPicPr>
        <p:blipFill>
          <a:blip r:embed="rId7" cstate="screen">
            <a:extLst/>
          </a:blip>
          <a:srcRect/>
          <a:stretch>
            <a:fillRect/>
          </a:stretch>
        </p:blipFill>
        <p:spPr bwMode="auto">
          <a:xfrm>
            <a:off x="748452" y="765742"/>
            <a:ext cx="2450162" cy="1837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7013" y="765175"/>
            <a:ext cx="8493125" cy="14366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ru-RU" sz="28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Ведущая идея педагогического опыта</a:t>
            </a:r>
          </a:p>
          <a:p>
            <a:pPr>
              <a:defRPr/>
            </a:pPr>
            <a:endParaRPr lang="ru-RU" sz="100" b="1" dirty="0" smtClean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2000" b="1" dirty="0" smtClean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творческого потенциала личности ребенка,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строящееся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современных образовательных технологий. </a:t>
            </a:r>
          </a:p>
          <a:p>
            <a:pPr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960688"/>
            <a:ext cx="17970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836988"/>
            <a:ext cx="173513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03763"/>
            <a:ext cx="108108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2852738"/>
            <a:ext cx="16144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576763"/>
            <a:ext cx="20843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:\1. ЛОКАЛЬНЫЙ ДИСК\Фото Школа\Выпуск 2012-16 г\3. 2 класс\2 А класс\27 мая\DSC03562 - копия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472" y="3390688"/>
            <a:ext cx="3832260" cy="281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897" y="1359926"/>
            <a:ext cx="80042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информационно-коммуникативные технологии;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5168" y="710909"/>
            <a:ext cx="800601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760000"/>
                </a:solidFill>
                <a:latin typeface="Arial" charset="0"/>
                <a:cs typeface="Arial" charset="0"/>
              </a:rPr>
              <a:t>Используемые технологии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6897" y="1821591"/>
            <a:ext cx="800961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технология смешанного обучения;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8377" y="2283256"/>
            <a:ext cx="79981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технологии;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56898" y="2745588"/>
            <a:ext cx="800428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технология проблемно-поискового обучения;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8330" y="3675771"/>
            <a:ext cx="798285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сетевое партнерство.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2" name="Picture 5" descr="C:\Users\Ждырёва\Desktop\22 апреля\DSC03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08472"/>
            <a:ext cx="2736304" cy="2051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1. ЛОКАЛЬНЫЙ ДИСК\Фото Школа\Выпуск 2012-16 г\2.  1 класс\12. Урок математики\DSC0317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400741"/>
            <a:ext cx="2736304" cy="2052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8377" y="3214106"/>
            <a:ext cx="800961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проектная технология;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 txBox="1">
            <a:spLocks/>
          </p:cNvSpPr>
          <p:nvPr/>
        </p:nvSpPr>
        <p:spPr bwMode="auto">
          <a:xfrm>
            <a:off x="322263" y="549275"/>
            <a:ext cx="85963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 освоения образовательных технологий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6413" y="1844675"/>
          <a:ext cx="8229600" cy="4325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84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курсов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Объем часов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 обучения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Учреждение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Основы эффективного сетевого партнерства на примере программы «Мир моих интересов»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26.04.2016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Автономная некоммерческая организация дополнительного профессионального образования «ОТКРЫТЫЙ МОЛОДЕЖНЫЙ УНИВЕРСИТЕТ»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«Школа образовательных технологий»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5.11.2016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Автономная некоммерческая организация дополнительного профессионального образования «ОТКРЫТЫЙ МОЛОДЕЖНЫЙ УНИВЕРСИТЕТ»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«Технология повышения мотивации младших школьников»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25.01.2017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Автономная некоммерческая организация дополнительного профессионального образования «ОТКРЫТЫЙ МОЛОДЕЖНЫЙ УНИВЕРСИТЕТ»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«Технология смешанного обучения в организации образовательного процесса»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25.01.2017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Автономная некоммерческая организация дополнительного профессионального образования «ОТКРЫТЫЙ МОЛОДЕЖНЫЙ УНИВЕРСИТЕТ»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«Секреты успешных презентаций»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07.03.2017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Автономная некоммерческая организация дополнительного профессионального образования «ОТКРЫТЫЙ МОЛОДЕЖНЫЙ УНИВЕРСИТЕТ»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864" marR="5986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/>
          </p:cNvSpPr>
          <p:nvPr/>
        </p:nvSpPr>
        <p:spPr bwMode="auto">
          <a:xfrm>
            <a:off x="520700" y="6286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учебной деятельности</a:t>
            </a:r>
          </a:p>
        </p:txBody>
      </p:sp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5508625" y="1174750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</a:rPr>
              <a:t>Качество знаний</a:t>
            </a:r>
          </a:p>
        </p:txBody>
      </p:sp>
      <p:sp>
        <p:nvSpPr>
          <p:cNvPr id="10244" name="TextBox 14"/>
          <p:cNvSpPr txBox="1">
            <a:spLocks noChangeArrowheads="1"/>
          </p:cNvSpPr>
          <p:nvPr/>
        </p:nvSpPr>
        <p:spPr bwMode="auto">
          <a:xfrm>
            <a:off x="1212850" y="1147763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</a:rPr>
              <a:t>Степень обученности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20700" y="1773238"/>
          <a:ext cx="8229600" cy="1697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Предмет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2016-17 учебный год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«А» 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2017-18 учебный год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«А» 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2018-19 учебный год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«А» 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Динамика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Русский язык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+ 0,3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+ 0,2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+ 0,4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Окружающий мир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+ 0,5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283" name="Диаграмма 7"/>
          <p:cNvGraphicFramePr>
            <a:graphicFrameLocks/>
          </p:cNvGraphicFramePr>
          <p:nvPr/>
        </p:nvGraphicFramePr>
        <p:xfrm>
          <a:off x="2540000" y="3810000"/>
          <a:ext cx="391160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r:id="rId3" imgW="3907875" imgH="2408129" progId="Excel.Chart.8">
                  <p:embed/>
                </p:oleObj>
              </mc:Choice>
              <mc:Fallback>
                <p:oleObj r:id="rId3" imgW="3907875" imgH="2408129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0" y="3810000"/>
                        <a:ext cx="3911600" cy="240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 txBox="1">
            <a:spLocks/>
          </p:cNvSpPr>
          <p:nvPr/>
        </p:nvSpPr>
        <p:spPr bwMode="auto">
          <a:xfrm>
            <a:off x="250825" y="628650"/>
            <a:ext cx="85693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Участие обучающихся в предметных олимпиадах муниципального уровня </a:t>
            </a:r>
            <a:endParaRPr lang="ru-RU" altLang="ru-RU" sz="3000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1916113"/>
          <a:ext cx="8229600" cy="190182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575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1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4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2014-15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2015-16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язык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19%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+ 19%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/ 9,5%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+ 9,5%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Литературное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/ 9,5%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+ 9,5%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7507" marR="6750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299" name="Диаграмма 7"/>
          <p:cNvGraphicFramePr>
            <a:graphicFrameLocks/>
          </p:cNvGraphicFramePr>
          <p:nvPr/>
        </p:nvGraphicFramePr>
        <p:xfrm>
          <a:off x="2111375" y="3954463"/>
          <a:ext cx="4946650" cy="2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r:id="rId3" imgW="4950381" imgH="2621507" progId="Excel.Chart.8">
                  <p:embed/>
                </p:oleObj>
              </mc:Choice>
              <mc:Fallback>
                <p:oleObj r:id="rId3" imgW="4950381" imgH="2621507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3954463"/>
                        <a:ext cx="4946650" cy="262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/>
          </p:cNvSpPr>
          <p:nvPr/>
        </p:nvSpPr>
        <p:spPr bwMode="auto">
          <a:xfrm>
            <a:off x="590550" y="6286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Участие обучающихся в предметных олимпиадах муниципального уровня</a:t>
            </a:r>
            <a:endParaRPr lang="ru-RU" altLang="ru-RU" sz="3000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46088" y="1773238"/>
          <a:ext cx="8228012" cy="1611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1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Предмет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2016-17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учебный год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2017-18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учебный год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2018-19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учебный год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Динамика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/12%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/ 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1/4%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5/ 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Окружающий мир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1/4%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4/16%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+12%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94" marR="6749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329" name="Диаграмма 7"/>
          <p:cNvGraphicFramePr>
            <a:graphicFrameLocks/>
          </p:cNvGraphicFramePr>
          <p:nvPr/>
        </p:nvGraphicFramePr>
        <p:xfrm>
          <a:off x="2330450" y="3810000"/>
          <a:ext cx="4749800" cy="257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r:id="rId3" imgW="4755292" imgH="2578831" progId="Excel.Chart.8">
                  <p:embed/>
                </p:oleObj>
              </mc:Choice>
              <mc:Fallback>
                <p:oleObj r:id="rId3" imgW="4755292" imgH="2578831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3810000"/>
                        <a:ext cx="4749800" cy="2576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590550" y="628650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anose="02040502050405020303" pitchFamily="18" charset="0"/>
              <a:buChar char="▫"/>
              <a:defRPr sz="2000">
                <a:solidFill>
                  <a:srgbClr val="9BBB59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  <a:latin typeface="Arial" panose="020B0604020202020204" pitchFamily="34" charset="0"/>
              </a:rPr>
              <a:t>Проекты и исследования обучающихся</a:t>
            </a:r>
            <a:endParaRPr lang="ru-RU" altLang="ru-RU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850" y="4797425"/>
          <a:ext cx="8229600" cy="1771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5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9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 участия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Результат участия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2016-2017 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учебный 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Областной конкурс научно-фантастических проектов «Новое транспортное средство»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Региональный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Жигарев Артем - Диплом за 3 место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Белоусов Алексей - Диплом за 3 место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Климов Никита - Диплом участника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учебный 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Открытая Всероссийская интеллектуальная олимпиада «Наше наследие»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Региональный тур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Трунин</a:t>
                      </a:r>
                      <a:r>
                        <a:rPr lang="ru-RU" sz="1200" dirty="0">
                          <a:effectLst/>
                        </a:rPr>
                        <a:t> Артем – Диплом 2 степени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38" marR="604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850" y="1308100"/>
          <a:ext cx="8208963" cy="3382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Год участия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Название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 участия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2016-2017 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r>
                        <a:rPr lang="ru-RU" sz="1000">
                          <a:effectLst/>
                        </a:rPr>
                        <a:t> Территориальная учебно-исследовательская конференция «Юный технолог 21 века»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Территориальный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Белоусов Алексей - Диплом за 1 место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Климов Никита - Диплом за 1 место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Кузнецов Егор - Диплом за 2 место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2018-2019 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учебный год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</a:t>
                      </a:r>
                      <a:r>
                        <a:rPr lang="ru-RU" sz="1000">
                          <a:effectLst/>
                        </a:rPr>
                        <a:t> Территориальная учебно-исследовательская конференция «Юный технолог 21 века»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Территориальный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Климов Никита - Диплом за 1 место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Жигарев Артем - Диплом за 3 место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2018-2019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учебный год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Открытая Всероссийская интеллектуальная олимпиада «Наше наследие»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тур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Трунин Артем – Диплом 2 степени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2018-2019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учебный год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Территориальный интеллектуальный марафон  по предмету «Русский язык»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Территориальный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Трунин Артем – Диплом за 2 место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2018-2019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учебный год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Территориальный интеллектуальный марафон  по предмету «Литературное чтение»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Территориальный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Трунин Артем – Диплом за 3 место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2018-2019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учебный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Территориальный интеллектуальный марафон  по предмету «Окружающий мир»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Территориальный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Трунин</a:t>
                      </a:r>
                      <a:r>
                        <a:rPr lang="ru-RU" sz="1000" dirty="0">
                          <a:effectLst/>
                        </a:rPr>
                        <a:t> Артем – Диплом за 3 место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765" marR="4776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2969</TotalTime>
  <Words>697</Words>
  <Application>Microsoft Office PowerPoint</Application>
  <PresentationFormat>Экран (4:3)</PresentationFormat>
  <Paragraphs>221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Trebuchet MS</vt:lpstr>
      <vt:lpstr>Georgia</vt:lpstr>
      <vt:lpstr>Wingdings 2</vt:lpstr>
      <vt:lpstr>Calibri</vt:lpstr>
      <vt:lpstr>Wingdings</vt:lpstr>
      <vt:lpstr>Times New Roman</vt:lpstr>
      <vt:lpstr>Городская</vt:lpstr>
      <vt:lpstr>Диаграмма Microsoft Excel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Обобщение и распространение собственного педагогического опыта </vt:lpstr>
      <vt:lpstr>Презентация PowerPoint</vt:lpstr>
    </vt:vector>
  </TitlesOfParts>
  <Company>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Электронное портфолио педагога</dc:title>
  <dc:creator>11</dc:creator>
  <cp:lastModifiedBy>Игорь</cp:lastModifiedBy>
  <cp:revision>264</cp:revision>
  <dcterms:created xsi:type="dcterms:W3CDTF">2008-02-06T04:08:03Z</dcterms:created>
  <dcterms:modified xsi:type="dcterms:W3CDTF">2020-04-17T07:23:34Z</dcterms:modified>
</cp:coreProperties>
</file>